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EF82FC9-2752-46A0-BE41-558AD5080566}" type="datetimeFigureOut">
              <a:rPr lang="cs-CZ" smtClean="0"/>
              <a:pPr/>
              <a:t>1.11.2012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EF82FC9-2752-46A0-BE41-558AD5080566}" type="datetimeFigureOut">
              <a:rPr lang="cs-CZ" smtClean="0"/>
              <a:pPr/>
              <a:t>1.11.2012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EF82FC9-2752-46A0-BE41-558AD5080566}" type="datetimeFigureOut">
              <a:rPr lang="cs-CZ" smtClean="0"/>
              <a:pPr/>
              <a:t>1.11.2012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F82FC9-2752-46A0-BE41-558AD5080566}" type="datetimeFigureOut">
              <a:rPr lang="cs-CZ" smtClean="0"/>
              <a:pPr/>
              <a:t>1.11.2012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F82FC9-2752-46A0-BE41-558AD5080566}" type="datetimeFigureOut">
              <a:rPr lang="cs-CZ" smtClean="0"/>
              <a:pPr/>
              <a:t>1.11.2012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F82FC9-2752-46A0-BE41-558AD5080566}" type="datetimeFigureOut">
              <a:rPr lang="cs-CZ" smtClean="0"/>
              <a:pPr/>
              <a:t>1.11.2012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59B05B-4738-4A8C-9165-EA391B962D0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82FC9-2752-46A0-BE41-558AD5080566}" type="datetimeFigureOut">
              <a:rPr lang="cs-CZ" smtClean="0"/>
              <a:pPr/>
              <a:t>1.11.2012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9B05B-4738-4A8C-9165-EA391B962D0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i="1" dirty="0" smtClean="0">
                <a:latin typeface="Baskerville Old Face" pitchFamily="18" charset="0"/>
                <a:cs typeface="Arabic Typesetting" pitchFamily="66" charset="-78"/>
              </a:rPr>
              <a:t>PSYCHOSOCIÁLNÍ  TEORIE</a:t>
            </a:r>
            <a:endParaRPr lang="cs-CZ" b="1" i="1" dirty="0">
              <a:latin typeface="Baskerville Old Face" pitchFamily="18" charset="0"/>
              <a:cs typeface="Arabic Typesetting" pitchFamily="66" charset="-78"/>
            </a:endParaRPr>
          </a:p>
        </p:txBody>
      </p:sp>
      <p:sp>
        <p:nvSpPr>
          <p:cNvPr id="3" name="Podnadpis 2"/>
          <p:cNvSpPr>
            <a:spLocks noGrp="1"/>
          </p:cNvSpPr>
          <p:nvPr>
            <p:ph type="subTitle" idx="1"/>
          </p:nvPr>
        </p:nvSpPr>
        <p:spPr/>
        <p:txBody>
          <a:bodyPr/>
          <a:lstStyle/>
          <a:p>
            <a:r>
              <a:rPr lang="cs-CZ" i="1" dirty="0" smtClean="0">
                <a:solidFill>
                  <a:schemeClr val="tx1"/>
                </a:solidFill>
                <a:latin typeface="Baskerville Old Face" pitchFamily="18" charset="0"/>
              </a:rPr>
              <a:t>Erich </a:t>
            </a:r>
            <a:r>
              <a:rPr lang="cs-CZ" i="1" dirty="0" err="1" smtClean="0">
                <a:solidFill>
                  <a:schemeClr val="tx1"/>
                </a:solidFill>
                <a:latin typeface="Baskerville Old Face" pitchFamily="18" charset="0"/>
              </a:rPr>
              <a:t>Fromm</a:t>
            </a:r>
            <a:r>
              <a:rPr lang="cs-CZ" i="1" dirty="0" smtClean="0">
                <a:solidFill>
                  <a:schemeClr val="tx1"/>
                </a:solidFill>
                <a:latin typeface="Baskerville Old Face" pitchFamily="18" charset="0"/>
              </a:rPr>
              <a:t> a Erik </a:t>
            </a:r>
            <a:r>
              <a:rPr lang="cs-CZ" i="1" dirty="0" err="1" smtClean="0">
                <a:solidFill>
                  <a:schemeClr val="tx1"/>
                </a:solidFill>
                <a:latin typeface="Baskerville Old Face" pitchFamily="18" charset="0"/>
              </a:rPr>
              <a:t>Erikson</a:t>
            </a:r>
            <a:endParaRPr lang="cs-CZ" i="1" dirty="0">
              <a:solidFill>
                <a:schemeClr val="tx1"/>
              </a:solidFill>
              <a:latin typeface="Baskerville Old Fac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85728"/>
            <a:ext cx="8229600" cy="642942"/>
          </a:xfrm>
        </p:spPr>
        <p:txBody>
          <a:bodyPr>
            <a:normAutofit/>
          </a:bodyPr>
          <a:lstStyle/>
          <a:p>
            <a:r>
              <a:rPr lang="cs-CZ" sz="2800" b="1" dirty="0" smtClean="0">
                <a:latin typeface="Baskerville Old Face" pitchFamily="18" charset="0"/>
              </a:rPr>
              <a:t>Hlavní body </a:t>
            </a:r>
            <a:r>
              <a:rPr lang="cs-CZ" sz="2800" b="1" dirty="0" err="1" smtClean="0">
                <a:latin typeface="Baskerville Old Face" pitchFamily="18" charset="0"/>
              </a:rPr>
              <a:t>Eriksonovy</a:t>
            </a:r>
            <a:r>
              <a:rPr lang="cs-CZ" sz="2800" b="1" dirty="0" smtClean="0">
                <a:latin typeface="Baskerville Old Face" pitchFamily="18" charset="0"/>
              </a:rPr>
              <a:t> teorie</a:t>
            </a:r>
            <a:endParaRPr lang="cs-CZ" sz="2800" b="1" dirty="0">
              <a:latin typeface="Baskerville Old Face" pitchFamily="18" charset="0"/>
            </a:endParaRPr>
          </a:p>
        </p:txBody>
      </p:sp>
      <p:sp>
        <p:nvSpPr>
          <p:cNvPr id="3" name="Zástupný symbol pro obsah 2"/>
          <p:cNvSpPr>
            <a:spLocks noGrp="1"/>
          </p:cNvSpPr>
          <p:nvPr>
            <p:ph idx="1"/>
          </p:nvPr>
        </p:nvSpPr>
        <p:spPr>
          <a:xfrm>
            <a:off x="428596" y="928670"/>
            <a:ext cx="8229600" cy="5715040"/>
          </a:xfrm>
        </p:spPr>
        <p:txBody>
          <a:bodyPr>
            <a:normAutofit fontScale="92500"/>
          </a:bodyPr>
          <a:lstStyle/>
          <a:p>
            <a:r>
              <a:rPr lang="cs-CZ" sz="2000" dirty="0" smtClean="0">
                <a:latin typeface="Baskerville Old Face" pitchFamily="18" charset="0"/>
              </a:rPr>
              <a:t> </a:t>
            </a:r>
            <a:r>
              <a:rPr lang="cs-CZ" sz="2000" b="1" dirty="0" smtClean="0">
                <a:latin typeface="Baskerville Old Face" pitchFamily="18" charset="0"/>
              </a:rPr>
              <a:t>Modifikace psychoanalýzy </a:t>
            </a:r>
            <a:r>
              <a:rPr lang="cs-CZ" sz="2000" dirty="0" smtClean="0">
                <a:latin typeface="Baskerville Old Face" pitchFamily="18" charset="0"/>
              </a:rPr>
              <a:t>– Erikson je postfreudián, modifikované psychoanalytické pojetí úspěšně aplikoval na život v moderní společnosti, omezil význam pudových motivů při utváření lidského chování.Podle něho jsou fyziologické tlaky na osobnost  vyvažovány společenskými a kulturními vlivy.</a:t>
            </a:r>
          </a:p>
          <a:p>
            <a:endParaRPr lang="cs-CZ" sz="2000" dirty="0" smtClean="0">
              <a:latin typeface="Baskerville Old Face" pitchFamily="18" charset="0"/>
            </a:endParaRPr>
          </a:p>
          <a:p>
            <a:r>
              <a:rPr lang="cs-CZ" sz="2000" b="1" dirty="0" smtClean="0">
                <a:latin typeface="Baskerville Old Face" pitchFamily="18" charset="0"/>
              </a:rPr>
              <a:t>Epigenetická stadia lidského růstu </a:t>
            </a:r>
            <a:r>
              <a:rPr lang="cs-CZ" sz="2000" dirty="0" smtClean="0">
                <a:latin typeface="Baskerville Old Face" pitchFamily="18" charset="0"/>
              </a:rPr>
              <a:t>– chápal vývoj osobnosti jako proces probíhající epigenetickými stadii od narození do dospělosti a stáří</a:t>
            </a:r>
          </a:p>
          <a:p>
            <a:pPr>
              <a:buNone/>
            </a:pPr>
            <a:r>
              <a:rPr lang="cs-CZ" sz="2000" dirty="0" smtClean="0">
                <a:latin typeface="Baskerville Old Face" pitchFamily="18" charset="0"/>
              </a:rPr>
              <a:t>      - epigenetický princip vysvětlil s Richardem Evansem – Epi znamená na a geneze znamená vznik, epigeneze – jeden prvek vzniká na podkladě jiného v čase a prostoru</a:t>
            </a:r>
          </a:p>
          <a:p>
            <a:pPr>
              <a:buNone/>
            </a:pPr>
            <a:r>
              <a:rPr lang="cs-CZ" sz="2000" dirty="0" smtClean="0">
                <a:latin typeface="Baskerville Old Face" pitchFamily="18" charset="0"/>
              </a:rPr>
              <a:t>      -  toto uspořádání se mu podle jeho slov zdálo jednoduché na to, aby je převzal, rozšířil je tedy tak, že obohacuje nejen sled stadií, ale i jejich hierarchii  </a:t>
            </a:r>
          </a:p>
          <a:p>
            <a:endParaRPr lang="cs-CZ" sz="2000" dirty="0" smtClean="0">
              <a:latin typeface="Baskerville Old Face" pitchFamily="18" charset="0"/>
            </a:endParaRPr>
          </a:p>
          <a:p>
            <a:r>
              <a:rPr lang="cs-CZ" sz="2000" b="1" dirty="0" smtClean="0">
                <a:latin typeface="Baskerville Old Face" pitchFamily="18" charset="0"/>
              </a:rPr>
              <a:t>Identita a ego </a:t>
            </a:r>
            <a:r>
              <a:rPr lang="cs-CZ" sz="2000" dirty="0" smtClean="0">
                <a:latin typeface="Baskerville Old Face" pitchFamily="18" charset="0"/>
              </a:rPr>
              <a:t>– ústředním tématem vývojového procesu je utváření osobní identity, úzce souvisí s vývojem ego - než se objeví zralé ego, musí člověk získat přiměřený pocit identity</a:t>
            </a:r>
          </a:p>
          <a:p>
            <a:pPr>
              <a:buNone/>
            </a:pPr>
            <a:r>
              <a:rPr lang="cs-CZ" sz="2000" dirty="0" smtClean="0">
                <a:latin typeface="Baskerville Old Face" pitchFamily="18" charset="0"/>
              </a:rPr>
              <a:t>      - pojetí ego se liší od </a:t>
            </a:r>
            <a:r>
              <a:rPr lang="cs-CZ" sz="2000" dirty="0" err="1" smtClean="0">
                <a:latin typeface="Baskerville Old Face" pitchFamily="18" charset="0"/>
              </a:rPr>
              <a:t>Freudova</a:t>
            </a:r>
            <a:r>
              <a:rPr lang="cs-CZ" sz="2000" dirty="0" smtClean="0">
                <a:latin typeface="Baskerville Old Face" pitchFamily="18" charset="0"/>
              </a:rPr>
              <a:t>, ego se uplatňuje jak uvnitř mysli, tak ve vztahu k jejímu sociálnímu prostředí</a:t>
            </a:r>
          </a:p>
          <a:p>
            <a:endParaRPr lang="cs-CZ" sz="2000" dirty="0" smtClean="0">
              <a:latin typeface="Baskerville Old Face" pitchFamily="18" charset="0"/>
            </a:endParaRPr>
          </a:p>
          <a:p>
            <a:endParaRPr lang="cs-CZ" sz="2000" dirty="0" smtClean="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Vývoj osobnosti</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lnSpcReduction="10000"/>
          </a:bodyPr>
          <a:lstStyle/>
          <a:p>
            <a:r>
              <a:rPr lang="cs-CZ" sz="2000" dirty="0" smtClean="0">
                <a:latin typeface="Baskerville Old Face" pitchFamily="18" charset="0"/>
              </a:rPr>
              <a:t>navrhl a vyjasnil strukturu vývoje osobnosti jako osm stadií – každé stadium je popsáno v podobě psychologické krize, která obohacuje dva konfliktní póly</a:t>
            </a:r>
          </a:p>
          <a:p>
            <a:r>
              <a:rPr lang="cs-CZ" sz="2000" dirty="0" smtClean="0">
                <a:latin typeface="Baskerville Old Face" pitchFamily="18" charset="0"/>
              </a:rPr>
              <a:t>stejně jako každá krize, obsahují stadia jak možnosti růstu, tak i prvky ohrožení</a:t>
            </a:r>
          </a:p>
          <a:p>
            <a:r>
              <a:rPr lang="cs-CZ" sz="2000" b="1" dirty="0" smtClean="0">
                <a:latin typeface="Baskerville Old Face" pitchFamily="18" charset="0"/>
              </a:rPr>
              <a:t>růst nastává </a:t>
            </a:r>
            <a:r>
              <a:rPr lang="cs-CZ" sz="2000" dirty="0" smtClean="0">
                <a:latin typeface="Baskerville Old Face" pitchFamily="18" charset="0"/>
              </a:rPr>
              <a:t>– konflikt je přiměřeně vyřešen, vyřešení přináší pro ego novou sílu – nazývá ctnost</a:t>
            </a:r>
          </a:p>
          <a:p>
            <a:r>
              <a:rPr lang="cs-CZ" sz="2000" b="1" dirty="0" smtClean="0">
                <a:latin typeface="Baskerville Old Face" pitchFamily="18" charset="0"/>
              </a:rPr>
              <a:t>prvky ohrožení </a:t>
            </a:r>
            <a:r>
              <a:rPr lang="cs-CZ" sz="2000" dirty="0" smtClean="0">
                <a:latin typeface="Baskerville Old Face" pitchFamily="18" charset="0"/>
              </a:rPr>
              <a:t>– uhýbání člověka před patřičným řešením konfliktu – převládne negativní pól a ctnost nevznikne</a:t>
            </a:r>
          </a:p>
          <a:p>
            <a:r>
              <a:rPr lang="cs-CZ" sz="2000" dirty="0" smtClean="0">
                <a:latin typeface="Baskerville Old Face" pitchFamily="18" charset="0"/>
              </a:rPr>
              <a:t>negativní výsledek oslabuje ego, pokud není problém napraven, duševní vývoj jedince stagnuje, problém lze odstranit dodatečnou nápravou – návrat po vlastních stopách až k bodu, kdy došlo k negativnímu řešení, účinnější přístup k dosud nerozřešenému konfliktu a následně vytvoření chybějící ctnosti</a:t>
            </a: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285728"/>
            <a:ext cx="8229600" cy="714380"/>
          </a:xfrm>
        </p:spPr>
        <p:txBody>
          <a:bodyPr>
            <a:normAutofit/>
          </a:bodyPr>
          <a:lstStyle/>
          <a:p>
            <a:pPr algn="l"/>
            <a:r>
              <a:rPr lang="cs-CZ" sz="2000" b="1" dirty="0" smtClean="0">
                <a:latin typeface="Baskerville Old Face" pitchFamily="18" charset="0"/>
              </a:rPr>
              <a:t>Osm stadií :</a:t>
            </a:r>
            <a:endParaRPr lang="cs-CZ" sz="2000" b="1" dirty="0">
              <a:latin typeface="Baskerville Old Face" pitchFamily="18" charset="0"/>
            </a:endParaRPr>
          </a:p>
        </p:txBody>
      </p:sp>
      <p:sp>
        <p:nvSpPr>
          <p:cNvPr id="3" name="Zástupný symbol pro obsah 2"/>
          <p:cNvSpPr>
            <a:spLocks noGrp="1"/>
          </p:cNvSpPr>
          <p:nvPr>
            <p:ph idx="1"/>
          </p:nvPr>
        </p:nvSpPr>
        <p:spPr>
          <a:xfrm>
            <a:off x="457200" y="1000108"/>
            <a:ext cx="8229600" cy="5126055"/>
          </a:xfrm>
        </p:spPr>
        <p:txBody>
          <a:bodyPr>
            <a:normAutofit/>
          </a:bodyPr>
          <a:lstStyle/>
          <a:p>
            <a:r>
              <a:rPr lang="cs-CZ" sz="2000" b="1" dirty="0" smtClean="0">
                <a:latin typeface="Baskerville Old Face" pitchFamily="18" charset="0"/>
              </a:rPr>
              <a:t>Důvěra proti základní nedůvěře</a:t>
            </a:r>
            <a:r>
              <a:rPr lang="cs-CZ" sz="2000" dirty="0" smtClean="0">
                <a:latin typeface="Baskerville Old Face" pitchFamily="18" charset="0"/>
              </a:rPr>
              <a:t> – kojenec potřebuje potravu, zdravý spánek, nerušené vyměšování, kojenec se učí důvěřovat (osobě, která o něj pečuje), později i sám sobě. Ctností tohoto stadia – </a:t>
            </a:r>
            <a:r>
              <a:rPr lang="cs-CZ" sz="2000" b="1" dirty="0" smtClean="0">
                <a:latin typeface="Baskerville Old Face" pitchFamily="18" charset="0"/>
              </a:rPr>
              <a:t>naděje</a:t>
            </a:r>
            <a:r>
              <a:rPr lang="cs-CZ" sz="2000" dirty="0" smtClean="0">
                <a:latin typeface="Baskerville Old Face" pitchFamily="18" charset="0"/>
              </a:rPr>
              <a:t> – chápe jako podmínku, aby člověk zůstal naživu</a:t>
            </a:r>
          </a:p>
          <a:p>
            <a:endParaRPr lang="cs-CZ" sz="2000" dirty="0" smtClean="0">
              <a:latin typeface="Baskerville Old Face" pitchFamily="18" charset="0"/>
            </a:endParaRPr>
          </a:p>
          <a:p>
            <a:r>
              <a:rPr lang="cs-CZ" sz="2000" b="1" dirty="0" smtClean="0">
                <a:latin typeface="Baskerville Old Face" pitchFamily="18" charset="0"/>
              </a:rPr>
              <a:t>Autonomie proti zahanbení a pochybnosti </a:t>
            </a:r>
            <a:r>
              <a:rPr lang="cs-CZ" sz="2000" dirty="0" smtClean="0">
                <a:latin typeface="Baskerville Old Face" pitchFamily="18" charset="0"/>
              </a:rPr>
              <a:t>– dítě se pouští do nových činností – chůze a mluvení, učí se ovládat vyměšování. Ctností – </a:t>
            </a:r>
            <a:r>
              <a:rPr lang="cs-CZ" sz="2000" b="1" dirty="0" smtClean="0">
                <a:latin typeface="Baskerville Old Face" pitchFamily="18" charset="0"/>
              </a:rPr>
              <a:t>vůle</a:t>
            </a:r>
          </a:p>
          <a:p>
            <a:endParaRPr lang="cs-CZ" sz="2000" b="1" dirty="0" smtClean="0">
              <a:latin typeface="Baskerville Old Face" pitchFamily="18" charset="0"/>
            </a:endParaRPr>
          </a:p>
          <a:p>
            <a:r>
              <a:rPr lang="cs-CZ" sz="2000" b="1" dirty="0" smtClean="0">
                <a:latin typeface="Baskerville Old Face" pitchFamily="18" charset="0"/>
              </a:rPr>
              <a:t>Iniciativa proti vině </a:t>
            </a:r>
            <a:r>
              <a:rPr lang="cs-CZ" sz="2000" dirty="0" smtClean="0">
                <a:latin typeface="Baskerville Old Face" pitchFamily="18" charset="0"/>
              </a:rPr>
              <a:t>– dítě plánuje, experimentuje, pouští se do nových aktivit. Přílišná snaha o úspěch, když jsou přehlíženy potřeby jiných lidí – vyvolává pocity viny. Ctností – </a:t>
            </a:r>
            <a:r>
              <a:rPr lang="cs-CZ" sz="2000" b="1" dirty="0" smtClean="0">
                <a:latin typeface="Baskerville Old Face" pitchFamily="18" charset="0"/>
              </a:rPr>
              <a:t>účelnost</a:t>
            </a:r>
          </a:p>
          <a:p>
            <a:endParaRPr lang="cs-CZ" sz="2000" b="1" dirty="0" smtClean="0">
              <a:latin typeface="Baskerville Old Face" pitchFamily="18" charset="0"/>
            </a:endParaRPr>
          </a:p>
          <a:p>
            <a:r>
              <a:rPr lang="cs-CZ" sz="2000" b="1" dirty="0" smtClean="0">
                <a:latin typeface="Baskerville Old Face" pitchFamily="18" charset="0"/>
              </a:rPr>
              <a:t>Snaživost proti méněcennosti – </a:t>
            </a:r>
            <a:r>
              <a:rPr lang="cs-CZ" sz="2000" dirty="0" smtClean="0">
                <a:latin typeface="Baskerville Old Face" pitchFamily="18" charset="0"/>
              </a:rPr>
              <a:t>dítě přechází od hry k produktivnějším činnostem, které vyžadují dovednosti a správné užívání nástrojů, úspěch vyvolává radost, neúspěch pocit méněcennosti. Ctností -</a:t>
            </a:r>
            <a:r>
              <a:rPr lang="cs-CZ" sz="2000" b="1" dirty="0" smtClean="0">
                <a:latin typeface="Baskerville Old Face" pitchFamily="18" charset="0"/>
              </a:rPr>
              <a:t> kompetence</a:t>
            </a:r>
            <a:endParaRPr lang="cs-CZ" sz="2000" b="1" dirty="0">
              <a:latin typeface="Baskerville Old Fac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buFont typeface="Arial" pitchFamily="34" charset="0"/>
              <a:buChar char="•"/>
            </a:pPr>
            <a:r>
              <a:rPr lang="cs-CZ" sz="2000" b="1" dirty="0" smtClean="0">
                <a:latin typeface="Baskerville Old Face" pitchFamily="18" charset="0"/>
              </a:rPr>
              <a:t>  Identita proti zmatení rolí </a:t>
            </a:r>
            <a:r>
              <a:rPr lang="cs-CZ" sz="2000" dirty="0" smtClean="0">
                <a:latin typeface="Baskerville Old Face" pitchFamily="18" charset="0"/>
              </a:rPr>
              <a:t>– příslib objevení sebe samého a hrozba ztráty sebe samého. Toto stadium sjednocuje všechny předchozí představy mladého člověka o sobě samém. Ctností - </a:t>
            </a:r>
            <a:r>
              <a:rPr lang="cs-CZ" sz="2000" b="1" dirty="0" smtClean="0">
                <a:latin typeface="Baskerville Old Face" pitchFamily="18" charset="0"/>
              </a:rPr>
              <a:t>věrnost</a:t>
            </a:r>
            <a:endParaRPr lang="cs-CZ" sz="2000" b="1" dirty="0">
              <a:latin typeface="Baskerville Old Face" pitchFamily="18" charset="0"/>
            </a:endParaRPr>
          </a:p>
        </p:txBody>
      </p:sp>
      <p:sp>
        <p:nvSpPr>
          <p:cNvPr id="3" name="Zástupný symbol pro obsah 2"/>
          <p:cNvSpPr>
            <a:spLocks noGrp="1"/>
          </p:cNvSpPr>
          <p:nvPr>
            <p:ph idx="1"/>
          </p:nvPr>
        </p:nvSpPr>
        <p:spPr/>
        <p:txBody>
          <a:bodyPr>
            <a:normAutofit/>
          </a:bodyPr>
          <a:lstStyle/>
          <a:p>
            <a:r>
              <a:rPr lang="cs-CZ" sz="2000" b="1" dirty="0" smtClean="0">
                <a:latin typeface="Baskerville Old Face" pitchFamily="18" charset="0"/>
              </a:rPr>
              <a:t>Intimita proti izolaci </a:t>
            </a:r>
            <a:r>
              <a:rPr lang="cs-CZ" sz="2000" dirty="0" smtClean="0">
                <a:latin typeface="Baskerville Old Face" pitchFamily="18" charset="0"/>
              </a:rPr>
              <a:t>– intimita je zdravým spojením vlastní identity s identitou druhého beze strachu, že člověk ztratí sám sebe. Intimita by měla obsahovat závazek, může být vyjádřena sexuálně. Ctností – </a:t>
            </a:r>
            <a:r>
              <a:rPr lang="cs-CZ" sz="2000" b="1" dirty="0" smtClean="0">
                <a:latin typeface="Baskerville Old Face" pitchFamily="18" charset="0"/>
              </a:rPr>
              <a:t>láska</a:t>
            </a:r>
          </a:p>
          <a:p>
            <a:endParaRPr lang="cs-CZ" sz="2000" b="1" dirty="0" smtClean="0">
              <a:latin typeface="Baskerville Old Face" pitchFamily="18" charset="0"/>
            </a:endParaRPr>
          </a:p>
          <a:p>
            <a:r>
              <a:rPr lang="cs-CZ" sz="2000" b="1" dirty="0" err="1" smtClean="0">
                <a:latin typeface="Baskerville Old Face" pitchFamily="18" charset="0"/>
              </a:rPr>
              <a:t>Generativita</a:t>
            </a:r>
            <a:r>
              <a:rPr lang="cs-CZ" sz="2000" b="1" dirty="0" smtClean="0">
                <a:latin typeface="Baskerville Old Face" pitchFamily="18" charset="0"/>
              </a:rPr>
              <a:t> proti stagnaci </a:t>
            </a:r>
            <a:r>
              <a:rPr lang="cs-CZ" sz="2000" dirty="0" smtClean="0">
                <a:latin typeface="Baskerville Old Face" pitchFamily="18" charset="0"/>
              </a:rPr>
              <a:t>– lidé se zapojují do společnosti, aby vytvářeli něco hodnotného – potomstvo, hmotné statky, umělecká díla, tvůrčí myšlenky. Ctností – </a:t>
            </a:r>
            <a:r>
              <a:rPr lang="cs-CZ" sz="2000" b="1" dirty="0" smtClean="0">
                <a:latin typeface="Baskerville Old Face" pitchFamily="18" charset="0"/>
              </a:rPr>
              <a:t>pečování</a:t>
            </a:r>
          </a:p>
          <a:p>
            <a:endParaRPr lang="cs-CZ" sz="2000" b="1" dirty="0" smtClean="0">
              <a:latin typeface="Baskerville Old Face" pitchFamily="18" charset="0"/>
            </a:endParaRPr>
          </a:p>
          <a:p>
            <a:r>
              <a:rPr lang="cs-CZ" sz="2000" b="1" dirty="0" smtClean="0">
                <a:latin typeface="Baskerville Old Face" pitchFamily="18" charset="0"/>
              </a:rPr>
              <a:t>Integrita ego proti zoufalství </a:t>
            </a:r>
            <a:r>
              <a:rPr lang="cs-CZ" sz="2000" dirty="0" smtClean="0">
                <a:latin typeface="Baskerville Old Face" pitchFamily="18" charset="0"/>
              </a:rPr>
              <a:t>– pokud se člověk ve stáří nemůže ohlédnout na svůj život s pocitem dobře vykonaného díla a osobního naplnění – nastupuje zoufalství. Ctností - </a:t>
            </a:r>
            <a:r>
              <a:rPr lang="cs-CZ" sz="2000" b="1" dirty="0" smtClean="0">
                <a:latin typeface="Baskerville Old Face" pitchFamily="18" charset="0"/>
              </a:rPr>
              <a:t>moudrost</a:t>
            </a:r>
            <a:endParaRPr lang="cs-CZ" sz="2000" b="1" dirty="0">
              <a:latin typeface="Baskerville Old Fac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Erich </a:t>
            </a:r>
            <a:r>
              <a:rPr lang="cs-CZ" sz="2800" b="1" dirty="0" err="1" smtClean="0">
                <a:latin typeface="Baskerville Old Face" pitchFamily="18" charset="0"/>
              </a:rPr>
              <a:t>Fromm</a:t>
            </a:r>
            <a:r>
              <a:rPr lang="cs-CZ" sz="2800" b="1" dirty="0" smtClean="0">
                <a:latin typeface="Baskerville Old Face" pitchFamily="18" charset="0"/>
              </a:rPr>
              <a:t> </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fontScale="92500" lnSpcReduction="20000"/>
          </a:bodyPr>
          <a:lstStyle/>
          <a:p>
            <a:r>
              <a:rPr lang="cs-CZ" sz="2000" dirty="0" smtClean="0">
                <a:latin typeface="Baskerville Old Face" pitchFamily="18" charset="0"/>
              </a:rPr>
              <a:t>nar. se r. 1900 ve Frankfurthu nad Mohanem v ortodoxní rodině</a:t>
            </a:r>
          </a:p>
          <a:p>
            <a:r>
              <a:rPr lang="cs-CZ" sz="2000" dirty="0" smtClean="0">
                <a:latin typeface="Baskerville Old Face" pitchFamily="18" charset="0"/>
              </a:rPr>
              <a:t>četl Marxe a </a:t>
            </a:r>
            <a:r>
              <a:rPr lang="cs-CZ" sz="2000" dirty="0" err="1" smtClean="0">
                <a:latin typeface="Baskerville Old Face" pitchFamily="18" charset="0"/>
              </a:rPr>
              <a:t>Freuda</a:t>
            </a:r>
            <a:r>
              <a:rPr lang="cs-CZ" sz="2000" dirty="0" smtClean="0">
                <a:latin typeface="Baskerville Old Face" pitchFamily="18" charset="0"/>
              </a:rPr>
              <a:t> – jejich myšlenky na něj zapůsobily, užil Marxových sociálních pojmů jako obecného rámce a potřebné psychologické prvky od </a:t>
            </a:r>
            <a:r>
              <a:rPr lang="cs-CZ" sz="2000" dirty="0" err="1" smtClean="0">
                <a:latin typeface="Baskerville Old Face" pitchFamily="18" charset="0"/>
              </a:rPr>
              <a:t>Freuda</a:t>
            </a:r>
            <a:endParaRPr lang="cs-CZ" sz="2000" dirty="0" smtClean="0">
              <a:latin typeface="Baskerville Old Face" pitchFamily="18" charset="0"/>
            </a:endParaRPr>
          </a:p>
          <a:p>
            <a:r>
              <a:rPr lang="cs-CZ" sz="2000" dirty="0" smtClean="0">
                <a:latin typeface="Baskerville Old Face" pitchFamily="18" charset="0"/>
              </a:rPr>
              <a:t>v prvních letech se v práci s pacienty drží Freudova přístupu, pak své názory změnil a odchýlil se od klasické psychoanalytické teorie, ale pokládal se za Freudova žáka, který se pokouší rozvíjet jeho nejvýznamnější objevy, aby je obohatil a prohloubil tím, že je vyprostí z příliš ztížené teorie libida</a:t>
            </a:r>
          </a:p>
          <a:p>
            <a:r>
              <a:rPr lang="cs-CZ" sz="2000" dirty="0" smtClean="0">
                <a:latin typeface="Baskerville Old Face" pitchFamily="18" charset="0"/>
              </a:rPr>
              <a:t>počátkem 30.let emigroval do USA, v New Yorku  přijal učitelské místo na Americkém institutu pro psychoanalýzu – setkal se s Karen Horneyovou – postavila se proti tomu, aby učil bez lékařského vzdělání – byl mu omezen počet kurzů, proto odešel</a:t>
            </a:r>
          </a:p>
          <a:p>
            <a:r>
              <a:rPr lang="cs-CZ" sz="2000" dirty="0" smtClean="0">
                <a:latin typeface="Baskerville Old Face" pitchFamily="18" charset="0"/>
              </a:rPr>
              <a:t>přestěhoval se do  Mexika – r.1957 inicioval rozsáhlý výzkumný projekt zaměřený na účinky industrializace na mexickou venkovskou společnost</a:t>
            </a:r>
          </a:p>
          <a:p>
            <a:r>
              <a:rPr lang="cs-CZ" sz="2000" dirty="0" smtClean="0">
                <a:latin typeface="Baskerville Old Face" pitchFamily="18" charset="0"/>
              </a:rPr>
              <a:t>po svých sedmdesáti letech – do Švýcarska – věnoval se odborné práci až do smrti r.1980 </a:t>
            </a: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Hlavní důrazy </a:t>
            </a:r>
            <a:r>
              <a:rPr lang="cs-CZ" sz="2800" b="1" dirty="0" err="1" smtClean="0">
                <a:latin typeface="Baskerville Old Face" pitchFamily="18" charset="0"/>
              </a:rPr>
              <a:t>Frommovi</a:t>
            </a:r>
            <a:r>
              <a:rPr lang="cs-CZ" sz="2800" b="1" dirty="0" smtClean="0">
                <a:latin typeface="Baskerville Old Face" pitchFamily="18" charset="0"/>
              </a:rPr>
              <a:t> teorie</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a:bodyPr>
          <a:lstStyle/>
          <a:p>
            <a:r>
              <a:rPr lang="cs-CZ" sz="2000" dirty="0" smtClean="0">
                <a:latin typeface="Baskerville Old Face" pitchFamily="18" charset="0"/>
              </a:rPr>
              <a:t>sociolog, </a:t>
            </a:r>
            <a:r>
              <a:rPr lang="cs-CZ" sz="2000" dirty="0" err="1" smtClean="0">
                <a:latin typeface="Baskerville Old Face" pitchFamily="18" charset="0"/>
              </a:rPr>
              <a:t>fylozof</a:t>
            </a:r>
            <a:r>
              <a:rPr lang="cs-CZ" sz="2000" dirty="0" smtClean="0">
                <a:latin typeface="Baskerville Old Face" pitchFamily="18" charset="0"/>
              </a:rPr>
              <a:t>, historik, psycholog – vnímal životy jednotlivců v celkové perspektivě společnosti, kritický vůči vlivům moderní společnosti na člověka</a:t>
            </a:r>
          </a:p>
          <a:p>
            <a:r>
              <a:rPr lang="cs-CZ" sz="2000" dirty="0" smtClean="0">
                <a:latin typeface="Baskerville Old Face" pitchFamily="18" charset="0"/>
              </a:rPr>
              <a:t>zdůrazňoval důležitost uvědomění si sebe samého a vnitřní hodnoty, podstatným znakem lidské povahy je svoboda</a:t>
            </a:r>
          </a:p>
          <a:p>
            <a:r>
              <a:rPr lang="cs-CZ" sz="2000" dirty="0" smtClean="0">
                <a:latin typeface="Baskerville Old Face" pitchFamily="18" charset="0"/>
              </a:rPr>
              <a:t>za hl. problém společnosti – volba mezi tzv. </a:t>
            </a:r>
            <a:r>
              <a:rPr lang="cs-CZ" sz="2000" dirty="0" err="1" smtClean="0">
                <a:latin typeface="Baskerville Old Face" pitchFamily="18" charset="0"/>
              </a:rPr>
              <a:t>robotismem</a:t>
            </a:r>
            <a:r>
              <a:rPr lang="cs-CZ" sz="2000" dirty="0" smtClean="0">
                <a:latin typeface="Baskerville Old Face" pitchFamily="18" charset="0"/>
              </a:rPr>
              <a:t> a tzv. humanistickým socialismem</a:t>
            </a:r>
          </a:p>
          <a:p>
            <a:r>
              <a:rPr lang="cs-CZ" sz="2000" dirty="0" smtClean="0">
                <a:latin typeface="Baskerville Old Face" pitchFamily="18" charset="0"/>
              </a:rPr>
              <a:t>humanisticky </a:t>
            </a:r>
            <a:r>
              <a:rPr lang="cs-CZ" sz="2000" dirty="0" err="1" smtClean="0">
                <a:latin typeface="Baskerville Old Face" pitchFamily="18" charset="0"/>
              </a:rPr>
              <a:t>komunitární</a:t>
            </a:r>
            <a:r>
              <a:rPr lang="cs-CZ" sz="2000" dirty="0" smtClean="0">
                <a:latin typeface="Baskerville Old Face" pitchFamily="18" charset="0"/>
              </a:rPr>
              <a:t> socialismus – jako systém na němž se bude aktivně podílet každý pracující člověk, práce bude přitažlivá a smysluplná, kapitál nebude využívat pracujících, ale pracující budou užívat kapitálu – odpovídá </a:t>
            </a:r>
            <a:r>
              <a:rPr lang="cs-CZ" sz="2000" dirty="0" err="1" smtClean="0">
                <a:latin typeface="Baskerville Old Face" pitchFamily="18" charset="0"/>
              </a:rPr>
              <a:t>Alderově</a:t>
            </a:r>
            <a:r>
              <a:rPr lang="cs-CZ" sz="2000" dirty="0" smtClean="0">
                <a:latin typeface="Baskerville Old Face" pitchFamily="18" charset="0"/>
              </a:rPr>
              <a:t> vizi společnosti jako spolupracujícího společenství</a:t>
            </a:r>
          </a:p>
          <a:p>
            <a:endParaRPr lang="cs-CZ" sz="2000" dirty="0" smtClean="0">
              <a:latin typeface="Baskerville Old Face" pitchFamily="18" charset="0"/>
            </a:endParaRPr>
          </a:p>
          <a:p>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Pojem osobnosti</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a:bodyPr>
          <a:lstStyle/>
          <a:p>
            <a:r>
              <a:rPr lang="cs-CZ" sz="2000" dirty="0" smtClean="0">
                <a:latin typeface="Baskerville Old Face" pitchFamily="18" charset="0"/>
              </a:rPr>
              <a:t>definoval osobnost jako celek zděděných a získaných duševních vlastností, které jsou pro jedince příznačné a činí každého jednotlivce jedinečným</a:t>
            </a:r>
          </a:p>
          <a:p>
            <a:endParaRPr lang="cs-CZ" sz="2000" dirty="0" smtClean="0">
              <a:latin typeface="Baskerville Old Face" pitchFamily="18" charset="0"/>
            </a:endParaRPr>
          </a:p>
          <a:p>
            <a:r>
              <a:rPr lang="cs-CZ" sz="2000" dirty="0" smtClean="0">
                <a:latin typeface="Baskerville Old Face" pitchFamily="18" charset="0"/>
              </a:rPr>
              <a:t>dvě složky osobnosti: temperament a charakter</a:t>
            </a:r>
          </a:p>
          <a:p>
            <a:endParaRPr lang="cs-CZ" sz="2000" dirty="0" smtClean="0">
              <a:latin typeface="Baskerville Old Face" pitchFamily="18" charset="0"/>
            </a:endParaRPr>
          </a:p>
          <a:p>
            <a:r>
              <a:rPr lang="cs-CZ" sz="2000" b="1" dirty="0" smtClean="0">
                <a:latin typeface="Baskerville Old Face" pitchFamily="18" charset="0"/>
              </a:rPr>
              <a:t>temperament</a:t>
            </a:r>
            <a:r>
              <a:rPr lang="cs-CZ" sz="2000" dirty="0" smtClean="0">
                <a:latin typeface="Baskerville Old Face" pitchFamily="18" charset="0"/>
              </a:rPr>
              <a:t> – hlavním nástrojem osobnosti, značně trvalý</a:t>
            </a:r>
          </a:p>
          <a:p>
            <a:endParaRPr lang="cs-CZ" sz="2000" dirty="0" smtClean="0">
              <a:latin typeface="Baskerville Old Face" pitchFamily="18" charset="0"/>
            </a:endParaRPr>
          </a:p>
          <a:p>
            <a:r>
              <a:rPr lang="cs-CZ" sz="2000" b="1" dirty="0" smtClean="0">
                <a:latin typeface="Baskerville Old Face" pitchFamily="18" charset="0"/>
              </a:rPr>
              <a:t>charakter</a:t>
            </a:r>
            <a:r>
              <a:rPr lang="cs-CZ" sz="2000" dirty="0" smtClean="0">
                <a:latin typeface="Baskerville Old Face" pitchFamily="18" charset="0"/>
              </a:rPr>
              <a:t> – utváří hodnotovými volbami jedince, ovlivňovaný </a:t>
            </a:r>
            <a:r>
              <a:rPr lang="cs-CZ" sz="2000" dirty="0" err="1" smtClean="0">
                <a:latin typeface="Baskerville Old Face" pitchFamily="18" charset="0"/>
              </a:rPr>
              <a:t>sociokulturním</a:t>
            </a:r>
            <a:r>
              <a:rPr lang="cs-CZ" sz="2000" dirty="0" smtClean="0">
                <a:latin typeface="Baskerville Old Face" pitchFamily="18" charset="0"/>
              </a:rPr>
              <a:t> působením okolí</a:t>
            </a:r>
          </a:p>
          <a:p>
            <a:pPr>
              <a:buNone/>
            </a:pP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Produktivní a </a:t>
            </a:r>
            <a:r>
              <a:rPr lang="cs-CZ" sz="2800" b="1" dirty="0" err="1" smtClean="0">
                <a:latin typeface="Baskerville Old Face" pitchFamily="18" charset="0"/>
              </a:rPr>
              <a:t>nonproduktivní</a:t>
            </a:r>
            <a:r>
              <a:rPr lang="cs-CZ" sz="2800" b="1" dirty="0" smtClean="0">
                <a:latin typeface="Baskerville Old Face" pitchFamily="18" charset="0"/>
              </a:rPr>
              <a:t> charakter</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a:bodyPr>
          <a:lstStyle/>
          <a:p>
            <a:r>
              <a:rPr lang="cs-CZ" sz="2000" dirty="0" smtClean="0">
                <a:latin typeface="Baskerville Old Face" pitchFamily="18" charset="0"/>
              </a:rPr>
              <a:t>popisuje různé odstíny charakterového zaměření a rozlišuje dva základní vzorce – zpravidla se vyskytují v každém jedinci současně:</a:t>
            </a:r>
          </a:p>
          <a:p>
            <a:endParaRPr lang="cs-CZ" sz="2000" dirty="0" smtClean="0">
              <a:latin typeface="Baskerville Old Face" pitchFamily="18" charset="0"/>
            </a:endParaRPr>
          </a:p>
          <a:p>
            <a:r>
              <a:rPr lang="cs-CZ" sz="2000" dirty="0" smtClean="0">
                <a:latin typeface="Baskerville Old Face" pitchFamily="18" charset="0"/>
              </a:rPr>
              <a:t>  </a:t>
            </a:r>
            <a:r>
              <a:rPr lang="cs-CZ" sz="2000" b="1" dirty="0" smtClean="0">
                <a:latin typeface="Baskerville Old Face" pitchFamily="18" charset="0"/>
              </a:rPr>
              <a:t>produktivní </a:t>
            </a:r>
            <a:r>
              <a:rPr lang="cs-CZ" sz="2000" b="1" dirty="0" err="1" smtClean="0">
                <a:latin typeface="Baskerville Old Face" pitchFamily="18" charset="0"/>
              </a:rPr>
              <a:t>char</a:t>
            </a:r>
            <a:r>
              <a:rPr lang="cs-CZ" sz="2000" b="1" dirty="0" smtClean="0">
                <a:latin typeface="Baskerville Old Face" pitchFamily="18" charset="0"/>
              </a:rPr>
              <a:t>. </a:t>
            </a:r>
            <a:r>
              <a:rPr lang="cs-CZ" sz="2000" dirty="0" smtClean="0">
                <a:latin typeface="Baskerville Old Face" pitchFamily="18" charset="0"/>
              </a:rPr>
              <a:t>– spočívá v obdarovávání druhých prostřednictvím lásky a práce – člověk miluje to, pro co pracuje a pracuje pro to, co miluje</a:t>
            </a:r>
          </a:p>
          <a:p>
            <a:endParaRPr lang="cs-CZ" sz="2000" dirty="0" smtClean="0">
              <a:latin typeface="Baskerville Old Face" pitchFamily="18" charset="0"/>
            </a:endParaRPr>
          </a:p>
          <a:p>
            <a:endParaRPr lang="cs-CZ" sz="2000" dirty="0" smtClean="0">
              <a:latin typeface="Baskerville Old Face" pitchFamily="18" charset="0"/>
            </a:endParaRPr>
          </a:p>
          <a:p>
            <a:r>
              <a:rPr lang="cs-CZ" sz="2000" dirty="0" smtClean="0">
                <a:latin typeface="Baskerville Old Face" pitchFamily="18" charset="0"/>
              </a:rPr>
              <a:t>  </a:t>
            </a:r>
            <a:r>
              <a:rPr lang="cs-CZ" sz="2000" b="1" dirty="0" err="1" smtClean="0">
                <a:latin typeface="Baskerville Old Face" pitchFamily="18" charset="0"/>
              </a:rPr>
              <a:t>nonproduktivní</a:t>
            </a:r>
            <a:r>
              <a:rPr lang="cs-CZ" sz="2000" b="1" dirty="0" smtClean="0">
                <a:latin typeface="Baskerville Old Face" pitchFamily="18" charset="0"/>
              </a:rPr>
              <a:t> </a:t>
            </a:r>
            <a:r>
              <a:rPr lang="cs-CZ" sz="2000" b="1" dirty="0" err="1" smtClean="0">
                <a:latin typeface="Baskerville Old Face" pitchFamily="18" charset="0"/>
              </a:rPr>
              <a:t>char</a:t>
            </a:r>
            <a:r>
              <a:rPr lang="cs-CZ" sz="2000" b="1" dirty="0" smtClean="0">
                <a:latin typeface="Baskerville Old Face" pitchFamily="18" charset="0"/>
              </a:rPr>
              <a:t>. </a:t>
            </a:r>
            <a:r>
              <a:rPr lang="cs-CZ" sz="2000" dirty="0" smtClean="0">
                <a:latin typeface="Baskerville Old Face" pitchFamily="18" charset="0"/>
              </a:rPr>
              <a:t>– jedinec není schopen produkovat, musí to co potřebuje, dostávat od druhých – toho může docílit buď svým pasivním chováním nebo nějakým aktivním úsilím např. vykořisťováním</a:t>
            </a:r>
          </a:p>
          <a:p>
            <a:endParaRPr lang="cs-CZ" sz="2000" dirty="0" smtClean="0">
              <a:latin typeface="Baskerville Old Face" pitchFamily="18" charset="0"/>
            </a:endParaRPr>
          </a:p>
          <a:p>
            <a:pPr>
              <a:buNone/>
            </a:pP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57158" y="785794"/>
            <a:ext cx="8229600" cy="868346"/>
          </a:xfrm>
        </p:spPr>
        <p:txBody>
          <a:bodyPr>
            <a:normAutofit/>
          </a:bodyPr>
          <a:lstStyle/>
          <a:p>
            <a:pPr algn="l">
              <a:buFont typeface="Arial" pitchFamily="34" charset="0"/>
              <a:buChar char="•"/>
            </a:pPr>
            <a:r>
              <a:rPr lang="cs-CZ" sz="2000" dirty="0" smtClean="0">
                <a:latin typeface="Baskerville Old Face" pitchFamily="18" charset="0"/>
              </a:rPr>
              <a:t>    povaha obou </a:t>
            </a:r>
            <a:r>
              <a:rPr lang="cs-CZ" sz="2000" dirty="0" err="1" smtClean="0">
                <a:latin typeface="Baskerville Old Face" pitchFamily="18" charset="0"/>
              </a:rPr>
              <a:t>char</a:t>
            </a:r>
            <a:r>
              <a:rPr lang="cs-CZ" sz="2000" dirty="0" smtClean="0">
                <a:latin typeface="Baskerville Old Face" pitchFamily="18" charset="0"/>
              </a:rPr>
              <a:t>. vzorců je založena na dvou základních procesech:</a:t>
            </a:r>
            <a:br>
              <a:rPr lang="cs-CZ" sz="2000" dirty="0" smtClean="0">
                <a:latin typeface="Baskerville Old Face" pitchFamily="18" charset="0"/>
              </a:rPr>
            </a:br>
            <a:endParaRPr lang="cs-CZ" sz="2000" dirty="0">
              <a:latin typeface="Baskerville Old Face" pitchFamily="18" charset="0"/>
            </a:endParaRPr>
          </a:p>
        </p:txBody>
      </p:sp>
      <p:sp>
        <p:nvSpPr>
          <p:cNvPr id="7" name="Zástupný symbol pro obsah 6"/>
          <p:cNvSpPr>
            <a:spLocks noGrp="1"/>
          </p:cNvSpPr>
          <p:nvPr>
            <p:ph idx="1"/>
          </p:nvPr>
        </p:nvSpPr>
        <p:spPr>
          <a:xfrm>
            <a:off x="428596" y="1857364"/>
            <a:ext cx="8229600" cy="4357718"/>
          </a:xfrm>
        </p:spPr>
        <p:txBody>
          <a:bodyPr>
            <a:normAutofit/>
          </a:bodyPr>
          <a:lstStyle/>
          <a:p>
            <a:r>
              <a:rPr lang="cs-CZ" sz="2000" dirty="0" smtClean="0">
                <a:latin typeface="Baskerville Old Face" pitchFamily="18" charset="0"/>
              </a:rPr>
              <a:t>  </a:t>
            </a:r>
            <a:r>
              <a:rPr lang="cs-CZ" sz="2000" b="1" dirty="0" smtClean="0">
                <a:latin typeface="Baskerville Old Face" pitchFamily="18" charset="0"/>
              </a:rPr>
              <a:t>socializace</a:t>
            </a:r>
            <a:r>
              <a:rPr lang="cs-CZ" sz="2000" dirty="0" smtClean="0">
                <a:latin typeface="Baskerville Old Face" pitchFamily="18" charset="0"/>
              </a:rPr>
              <a:t> – člověk si vytváří vztah k druhým a k sobě a je ochoten jim poskytnout péči</a:t>
            </a:r>
          </a:p>
          <a:p>
            <a:r>
              <a:rPr lang="cs-CZ" sz="2000" dirty="0" smtClean="0">
                <a:latin typeface="Baskerville Old Face" pitchFamily="18" charset="0"/>
              </a:rPr>
              <a:t>socializace souvisí s rysy produktivního charakteru</a:t>
            </a:r>
          </a:p>
          <a:p>
            <a:endParaRPr lang="cs-CZ" sz="2000" dirty="0" smtClean="0">
              <a:latin typeface="Baskerville Old Face" pitchFamily="18" charset="0"/>
            </a:endParaRPr>
          </a:p>
          <a:p>
            <a:endParaRPr lang="cs-CZ" sz="2000" dirty="0" smtClean="0">
              <a:latin typeface="Baskerville Old Face" pitchFamily="18" charset="0"/>
            </a:endParaRPr>
          </a:p>
          <a:p>
            <a:r>
              <a:rPr lang="cs-CZ" sz="2000" dirty="0" smtClean="0">
                <a:latin typeface="Baskerville Old Face" pitchFamily="18" charset="0"/>
              </a:rPr>
              <a:t> </a:t>
            </a:r>
            <a:r>
              <a:rPr lang="cs-CZ" sz="2000" b="1" dirty="0" smtClean="0">
                <a:latin typeface="Baskerville Old Face" pitchFamily="18" charset="0"/>
              </a:rPr>
              <a:t> asimilace </a:t>
            </a:r>
            <a:r>
              <a:rPr lang="cs-CZ" sz="2000" dirty="0" smtClean="0">
                <a:latin typeface="Baskerville Old Face" pitchFamily="18" charset="0"/>
              </a:rPr>
              <a:t>– člověk si získává či přisvojuje žádoucí předměty</a:t>
            </a:r>
          </a:p>
          <a:p>
            <a:r>
              <a:rPr lang="cs-CZ" sz="2000" dirty="0" smtClean="0">
                <a:latin typeface="Baskerville Old Face" pitchFamily="18" charset="0"/>
              </a:rPr>
              <a:t> asimilace podporuje rozvoj nonproduktivního charakteru</a:t>
            </a:r>
          </a:p>
          <a:p>
            <a:endParaRPr lang="cs-CZ" sz="2000" dirty="0" smtClean="0">
              <a:latin typeface="Baskerville Old Face" pitchFamily="18" charset="0"/>
            </a:endParaRPr>
          </a:p>
          <a:p>
            <a:endParaRPr lang="cs-CZ" sz="2000" dirty="0" smtClean="0">
              <a:latin typeface="Baskerville Old Face" pitchFamily="18" charset="0"/>
            </a:endParaRPr>
          </a:p>
          <a:p>
            <a:r>
              <a:rPr lang="cs-CZ" sz="2000" dirty="0" smtClean="0">
                <a:latin typeface="Baskerville Old Face" pitchFamily="18" charset="0"/>
              </a:rPr>
              <a:t>dobře přizpůsobená osoba má charakter založený na  poměrně trvalém vzorci, v němž jsou tyto dva procesy vhodně smíšeny</a:t>
            </a: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2800" b="1" dirty="0" smtClean="0">
                <a:latin typeface="Baskerville Old Face" pitchFamily="18" charset="0"/>
              </a:rPr>
              <a:t>Typy neproduktivní orientace</a:t>
            </a:r>
            <a:endParaRPr lang="cs-CZ" sz="2800" b="1" dirty="0">
              <a:latin typeface="Baskerville Old Face" pitchFamily="18" charset="0"/>
            </a:endParaRPr>
          </a:p>
        </p:txBody>
      </p:sp>
      <p:sp>
        <p:nvSpPr>
          <p:cNvPr id="3" name="Content Placeholder 2"/>
          <p:cNvSpPr>
            <a:spLocks noGrp="1"/>
          </p:cNvSpPr>
          <p:nvPr>
            <p:ph idx="1"/>
          </p:nvPr>
        </p:nvSpPr>
        <p:spPr/>
        <p:txBody>
          <a:bodyPr>
            <a:normAutofit fontScale="70000" lnSpcReduction="20000"/>
          </a:bodyPr>
          <a:lstStyle/>
          <a:p>
            <a:r>
              <a:rPr lang="cs-CZ" b="1" dirty="0" smtClean="0">
                <a:latin typeface="Baskerville Old Face" pitchFamily="18" charset="0"/>
              </a:rPr>
              <a:t>Receptivní</a:t>
            </a:r>
            <a:r>
              <a:rPr lang="cs-CZ" dirty="0" smtClean="0">
                <a:latin typeface="Baskerville Old Face" pitchFamily="18" charset="0"/>
              </a:rPr>
              <a:t> – očekávání veškerého hmotného a psychologického zajištění od vnějších </a:t>
            </a:r>
            <a:r>
              <a:rPr lang="cs-CZ" dirty="0" smtClean="0">
                <a:latin typeface="Baskerville Old Face" pitchFamily="18" charset="0"/>
              </a:rPr>
              <a:t>zdrojů</a:t>
            </a:r>
          </a:p>
          <a:p>
            <a:endParaRPr lang="cs-CZ" dirty="0" smtClean="0">
              <a:latin typeface="Baskerville Old Face" pitchFamily="18" charset="0"/>
            </a:endParaRPr>
          </a:p>
          <a:p>
            <a:r>
              <a:rPr lang="cs-CZ" b="1" dirty="0" smtClean="0">
                <a:latin typeface="Baskerville Old Face" pitchFamily="18" charset="0"/>
              </a:rPr>
              <a:t>Kořistnická</a:t>
            </a:r>
            <a:r>
              <a:rPr lang="cs-CZ" dirty="0" smtClean="0">
                <a:latin typeface="Baskerville Old Face" pitchFamily="18" charset="0"/>
              </a:rPr>
              <a:t> – osoba takto zaměřená očekává zajištění z vnějších zdrojů a zároveň je odhodlaná získat to, co potřebuje tím, že si to vezme nebo </a:t>
            </a:r>
            <a:r>
              <a:rPr lang="cs-CZ" dirty="0" smtClean="0">
                <a:latin typeface="Baskerville Old Face" pitchFamily="18" charset="0"/>
              </a:rPr>
              <a:t>uloupí</a:t>
            </a:r>
          </a:p>
          <a:p>
            <a:endParaRPr lang="cs-CZ" dirty="0" smtClean="0">
              <a:latin typeface="Baskerville Old Face" pitchFamily="18" charset="0"/>
            </a:endParaRPr>
          </a:p>
          <a:p>
            <a:r>
              <a:rPr lang="cs-CZ" b="1" dirty="0" smtClean="0">
                <a:latin typeface="Baskerville Old Face" pitchFamily="18" charset="0"/>
              </a:rPr>
              <a:t>Hromadivá</a:t>
            </a:r>
            <a:r>
              <a:rPr lang="cs-CZ" dirty="0" smtClean="0">
                <a:latin typeface="Baskerville Old Face" pitchFamily="18" charset="0"/>
              </a:rPr>
              <a:t> – uchovávání naschromážděného majetku, distancování od ostatních a vytváření si silné obrany proti zasahování vnějšího </a:t>
            </a:r>
            <a:r>
              <a:rPr lang="cs-CZ" dirty="0" smtClean="0">
                <a:latin typeface="Baskerville Old Face" pitchFamily="18" charset="0"/>
              </a:rPr>
              <a:t>světa</a:t>
            </a:r>
          </a:p>
          <a:p>
            <a:endParaRPr lang="cs-CZ" dirty="0" smtClean="0">
              <a:latin typeface="Baskerville Old Face" pitchFamily="18" charset="0"/>
            </a:endParaRPr>
          </a:p>
          <a:p>
            <a:r>
              <a:rPr lang="cs-CZ" b="1" dirty="0" smtClean="0">
                <a:latin typeface="Baskerville Old Face" pitchFamily="18" charset="0"/>
              </a:rPr>
              <a:t>Tržní</a:t>
            </a:r>
            <a:r>
              <a:rPr lang="cs-CZ" dirty="0" smtClean="0">
                <a:latin typeface="Baskerville Old Face" pitchFamily="18" charset="0"/>
              </a:rPr>
              <a:t> – vše, co člověk potřebuje, se řídí procesem výměny, konečné hodnocení věcí určuje trh. Jednotlivec se nehodnotí podle toho, jaký je, ale podle toho, jaký dojem činí. Lidské osobnosti jsou na prodej stejně jako jiné druhy zboží.</a:t>
            </a:r>
            <a:endParaRPr lang="cs-CZ" dirty="0">
              <a:latin typeface="Baskerville Old Fac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latin typeface="Baskerville Old Face" pitchFamily="18" charset="0"/>
              </a:rPr>
              <a:t>Lidské potřeby a láska</a:t>
            </a:r>
            <a:endParaRPr lang="cs-CZ" sz="2800" b="1" dirty="0">
              <a:latin typeface="Baskerville Old Face" pitchFamily="18" charset="0"/>
            </a:endParaRPr>
          </a:p>
        </p:txBody>
      </p:sp>
      <p:sp>
        <p:nvSpPr>
          <p:cNvPr id="3" name="Zástupný symbol pro obsah 2"/>
          <p:cNvSpPr>
            <a:spLocks noGrp="1"/>
          </p:cNvSpPr>
          <p:nvPr>
            <p:ph idx="1"/>
          </p:nvPr>
        </p:nvSpPr>
        <p:spPr/>
        <p:txBody>
          <a:bodyPr>
            <a:normAutofit/>
          </a:bodyPr>
          <a:lstStyle/>
          <a:p>
            <a:r>
              <a:rPr lang="cs-CZ" sz="2000" dirty="0" smtClean="0">
                <a:latin typeface="Baskerville Old Face" pitchFamily="18" charset="0"/>
              </a:rPr>
              <a:t>počítá s pěti hlavními potřebami každé lidské bytosti: potřeba </a:t>
            </a:r>
            <a:r>
              <a:rPr lang="cs-CZ" sz="2000" dirty="0" err="1" smtClean="0">
                <a:latin typeface="Baskerville Old Face" pitchFamily="18" charset="0"/>
              </a:rPr>
              <a:t>vztaženosti</a:t>
            </a:r>
            <a:r>
              <a:rPr lang="cs-CZ" sz="2000" dirty="0" smtClean="0">
                <a:latin typeface="Baskerville Old Face" pitchFamily="18" charset="0"/>
              </a:rPr>
              <a:t>, potřeba transcendence, potřeba zakořeněnosti, potřeba identity a potřeba orientačního rámce</a:t>
            </a:r>
          </a:p>
          <a:p>
            <a:r>
              <a:rPr lang="cs-CZ" sz="2000" dirty="0" smtClean="0">
                <a:latin typeface="Baskerville Old Face" pitchFamily="18" charset="0"/>
              </a:rPr>
              <a:t>zralá, dobře přizpůsobená osoba má schopnost integrovat tyto potřeby, člověk je schopen důvěrného vztahu k druhé osobě, aniž by ztrácel svoji identitu</a:t>
            </a:r>
          </a:p>
          <a:p>
            <a:r>
              <a:rPr lang="cs-CZ" sz="2000" dirty="0" smtClean="0">
                <a:latin typeface="Baskerville Old Face" pitchFamily="18" charset="0"/>
              </a:rPr>
              <a:t>zralá láska – vyplývá z produktivní </a:t>
            </a:r>
            <a:r>
              <a:rPr lang="cs-CZ" sz="2000" dirty="0" err="1" smtClean="0">
                <a:latin typeface="Baskerville Old Face" pitchFamily="18" charset="0"/>
              </a:rPr>
              <a:t>char</a:t>
            </a:r>
            <a:r>
              <a:rPr lang="cs-CZ" sz="2000" dirty="0" smtClean="0">
                <a:latin typeface="Baskerville Old Face" pitchFamily="18" charset="0"/>
              </a:rPr>
              <a:t>. orientace – zralá láska je sjednocením za současného uchování vlastní integrity</a:t>
            </a:r>
          </a:p>
          <a:p>
            <a:r>
              <a:rPr lang="cs-CZ" sz="2000" dirty="0" smtClean="0">
                <a:latin typeface="Baskerville Old Face" pitchFamily="18" charset="0"/>
              </a:rPr>
              <a:t>láska je aktivní silou v člověku, vede k překonání pocitu osamocení a oddělení , avšak dovoluje mu být sám sebou, uchovat si vlastní integritu</a:t>
            </a:r>
          </a:p>
          <a:p>
            <a:r>
              <a:rPr lang="cs-CZ" sz="2000" dirty="0" err="1" smtClean="0">
                <a:latin typeface="Baskerville Old Face" pitchFamily="18" charset="0"/>
              </a:rPr>
              <a:t>Fromm</a:t>
            </a:r>
            <a:r>
              <a:rPr lang="cs-CZ" sz="2000" dirty="0" smtClean="0">
                <a:latin typeface="Baskerville Old Face" pitchFamily="18" charset="0"/>
              </a:rPr>
              <a:t> aplikoval zásadu uzdravující moci lásky na terapii, kterou vymezil jako pokus pomoci pacientovi, aby získal či obnovil svoji schopnost milovat</a:t>
            </a: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85728"/>
            <a:ext cx="8229600" cy="917596"/>
          </a:xfrm>
        </p:spPr>
        <p:txBody>
          <a:bodyPr>
            <a:normAutofit/>
          </a:bodyPr>
          <a:lstStyle/>
          <a:p>
            <a:r>
              <a:rPr lang="cs-CZ" sz="2800" b="1" dirty="0" smtClean="0">
                <a:latin typeface="Baskerville Old Face" pitchFamily="18" charset="0"/>
              </a:rPr>
              <a:t>Erik </a:t>
            </a:r>
            <a:r>
              <a:rPr lang="cs-CZ" sz="2800" b="1" dirty="0" err="1" smtClean="0">
                <a:latin typeface="Baskerville Old Face" pitchFamily="18" charset="0"/>
              </a:rPr>
              <a:t>Erikson</a:t>
            </a:r>
            <a:endParaRPr lang="cs-CZ" sz="2800" b="1" dirty="0">
              <a:latin typeface="Baskerville Old Face" pitchFamily="18" charset="0"/>
            </a:endParaRPr>
          </a:p>
        </p:txBody>
      </p:sp>
      <p:sp>
        <p:nvSpPr>
          <p:cNvPr id="3" name="Zástupný symbol pro obsah 2"/>
          <p:cNvSpPr>
            <a:spLocks noGrp="1"/>
          </p:cNvSpPr>
          <p:nvPr>
            <p:ph idx="1"/>
          </p:nvPr>
        </p:nvSpPr>
        <p:spPr>
          <a:xfrm>
            <a:off x="457200" y="1214422"/>
            <a:ext cx="8229600" cy="5143536"/>
          </a:xfrm>
        </p:spPr>
        <p:txBody>
          <a:bodyPr>
            <a:normAutofit fontScale="92500" lnSpcReduction="10000"/>
          </a:bodyPr>
          <a:lstStyle/>
          <a:p>
            <a:r>
              <a:rPr lang="cs-CZ" sz="2000" dirty="0" smtClean="0">
                <a:latin typeface="Baskerville Old Face" pitchFamily="18" charset="0"/>
              </a:rPr>
              <a:t>nar. se 1902 v Německu, dánským rodičům</a:t>
            </a:r>
          </a:p>
          <a:p>
            <a:r>
              <a:rPr lang="cs-CZ" sz="2000" dirty="0" smtClean="0">
                <a:latin typeface="Baskerville Old Face" pitchFamily="18" charset="0"/>
              </a:rPr>
              <a:t>od </a:t>
            </a:r>
            <a:r>
              <a:rPr lang="cs-CZ" sz="2000" dirty="0" err="1" smtClean="0">
                <a:latin typeface="Baskerville Old Face" pitchFamily="18" charset="0"/>
              </a:rPr>
              <a:t>nejrannějšího</a:t>
            </a:r>
            <a:r>
              <a:rPr lang="cs-CZ" sz="2000" dirty="0" smtClean="0">
                <a:latin typeface="Baskerville Old Face" pitchFamily="18" charset="0"/>
              </a:rPr>
              <a:t> dětství prožíval krizi identity – hluboce ovlivnila jeho myšlení a nakonec se stala nejtypičtějším znakem jeho teorie osobnosti</a:t>
            </a:r>
          </a:p>
          <a:p>
            <a:r>
              <a:rPr lang="cs-CZ" sz="2000" dirty="0" smtClean="0">
                <a:latin typeface="Baskerville Old Face" pitchFamily="18" charset="0"/>
              </a:rPr>
              <a:t> po maturitě začal cestovat po Evropě a hledal své pravé já, po roce se vrací zpět, aby studoval na umělecké škole, kariéru pak začal v Mnichově – tvořil dřevořezby, kresby a lepty</a:t>
            </a:r>
          </a:p>
          <a:p>
            <a:r>
              <a:rPr lang="cs-CZ" sz="2000" dirty="0" smtClean="0">
                <a:latin typeface="Baskerville Old Face" pitchFamily="18" charset="0"/>
              </a:rPr>
              <a:t>r. 1927 – od bývalého spolužáka pozvání do Vídně – měl učit na soukromé škole děti, jejichž rodiče  prodělali analýzu u Sigmunda Freuda, oženil se zde a poté, co se v Německu chopil moci Hitler, emigrovali do Ameriky </a:t>
            </a:r>
          </a:p>
          <a:p>
            <a:r>
              <a:rPr lang="cs-CZ" sz="2000" dirty="0" smtClean="0">
                <a:latin typeface="Baskerville Old Face" pitchFamily="18" charset="0"/>
              </a:rPr>
              <a:t>věnoval se odborné práci jako psychoanalytik a badatel u Bostonu a pak na západním pobřeží Spojených států, později přijal profesorské místo na Kalifornské univerzitě – neměl obvyklé univerzitní vzdělání, ale jeho výzkumy a spisy už byly vysoce oceněny </a:t>
            </a:r>
          </a:p>
          <a:p>
            <a:r>
              <a:rPr lang="cs-CZ" sz="2000" dirty="0" smtClean="0">
                <a:latin typeface="Baskerville Old Face" pitchFamily="18" charset="0"/>
              </a:rPr>
              <a:t>jeho kniha Childhood and society (1950) – zapůsobila na myšlení odborníků a veřejnosti</a:t>
            </a:r>
          </a:p>
          <a:p>
            <a:r>
              <a:rPr lang="cs-CZ" sz="2000" dirty="0" smtClean="0">
                <a:latin typeface="Baskerville Old Face" pitchFamily="18" charset="0"/>
              </a:rPr>
              <a:t>byl známý svými pracemi o indiánských kmenech v Jižní Dakotě a </a:t>
            </a:r>
            <a:r>
              <a:rPr lang="cs-CZ" sz="2000" smtClean="0">
                <a:latin typeface="Baskerville Old Face" pitchFamily="18" charset="0"/>
              </a:rPr>
              <a:t>v Kalifornii, dále </a:t>
            </a:r>
            <a:r>
              <a:rPr lang="cs-CZ" sz="2000" dirty="0" smtClean="0">
                <a:latin typeface="Baskerville Old Face" pitchFamily="18" charset="0"/>
              </a:rPr>
              <a:t>pak svými psychohistorickými  studiemi o Lutherovi, Gándhím</a:t>
            </a:r>
            <a:r>
              <a:rPr lang="cs-CZ" sz="2000" smtClean="0">
                <a:latin typeface="Baskerville Old Face" pitchFamily="18" charset="0"/>
              </a:rPr>
              <a:t>, Maximu </a:t>
            </a:r>
            <a:r>
              <a:rPr lang="cs-CZ" sz="2000" dirty="0" smtClean="0">
                <a:latin typeface="Baskerville Old Face" pitchFamily="18" charset="0"/>
              </a:rPr>
              <a:t>Gorkém a Hitlerovi </a:t>
            </a:r>
            <a:endParaRPr lang="cs-CZ" sz="2000" dirty="0">
              <a:latin typeface="Baskerville Old Fac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3222</TotalTime>
  <Words>1464</Words>
  <Application>Microsoft Office PowerPoint</Application>
  <PresentationFormat>On-screen Show (4:3)</PresentationFormat>
  <Paragraphs>90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Motiv sady Office</vt:lpstr>
      <vt:lpstr>PSYCHOSOCIÁLNÍ  TEORIE</vt:lpstr>
      <vt:lpstr>Erich Fromm </vt:lpstr>
      <vt:lpstr>Hlavní důrazy Frommovi teorie</vt:lpstr>
      <vt:lpstr>Pojem osobnosti</vt:lpstr>
      <vt:lpstr>Produktivní a nonproduktivní charakter</vt:lpstr>
      <vt:lpstr>    povaha obou char. vzorců je založena na dvou základních procesech: </vt:lpstr>
      <vt:lpstr>Typy neproduktivní orientace</vt:lpstr>
      <vt:lpstr>Lidské potřeby a láska</vt:lpstr>
      <vt:lpstr>Erik Erikson</vt:lpstr>
      <vt:lpstr>Hlavní body Eriksonovy teorie</vt:lpstr>
      <vt:lpstr>Vývoj osobnosti</vt:lpstr>
      <vt:lpstr>Osm stadií :</vt:lpstr>
      <vt:lpstr>  Identita proti zmatení rolí – příslib objevení sebe samého a hrozba ztráty sebe samého. Toto stadium sjednocuje všechny předchozí představy mladého člověka o sobě samém. Ctností - věrnost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PSYCHOSOCIÁLNÍ TEORIE</dc:title>
  <dc:creator>Tonda</dc:creator>
  <cp:lastModifiedBy>Ala</cp:lastModifiedBy>
  <cp:revision>52</cp:revision>
  <dcterms:created xsi:type="dcterms:W3CDTF">2012-10-20T18:24:46Z</dcterms:created>
  <dcterms:modified xsi:type="dcterms:W3CDTF">2012-11-01T12:16:32Z</dcterms:modified>
</cp:coreProperties>
</file>